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notesSlides/notesSlide2.xml" ContentType="application/vnd.openxmlformats-officedocument.presentationml.notesSlide+xml"/>
  <Override PartName="/ppt/comments/modernComment_101_0.xml" ContentType="application/vnd.ms-powerpoint.comments+xml"/>
  <Override PartName="/ppt/notesSlides/notesSlide3.xml" ContentType="application/vnd.openxmlformats-officedocument.presentationml.notesSlide+xml"/>
  <Override PartName="/ppt/comments/modernComment_102_0.xml" ContentType="application/vnd.ms-powerpoint.comments+xml"/>
  <Override PartName="/ppt/notesSlides/notesSlide4.xml" ContentType="application/vnd.openxmlformats-officedocument.presentationml.notesSlide+xml"/>
  <Override PartName="/ppt/comments/modernComment_103_0.xml" ContentType="application/vnd.ms-powerpoint.comments+xml"/>
  <Override PartName="/ppt/notesSlides/notesSlide5.xml" ContentType="application/vnd.openxmlformats-officedocument.presentationml.notesSlide+xml"/>
  <Override PartName="/ppt/comments/modernComment_104_0.xml" ContentType="application/vnd.ms-powerpoint.comments+xml"/>
  <Override PartName="/ppt/notesSlides/notesSlide6.xml" ContentType="application/vnd.openxmlformats-officedocument.presentationml.notesSlide+xml"/>
  <Override PartName="/ppt/comments/modernComment_105_0.xml" ContentType="application/vnd.ms-powerpoint.comments+xml"/>
  <Override PartName="/ppt/notesSlides/notesSlide7.xml" ContentType="application/vnd.openxmlformats-officedocument.presentationml.notesSlide+xml"/>
  <Override PartName="/ppt/comments/modernComment_106_0.xml" ContentType="application/vnd.ms-powerpoint.comments+xml"/>
  <Override PartName="/ppt/notesSlides/notesSlide8.xml" ContentType="application/vnd.openxmlformats-officedocument.presentationml.notesSlide+xml"/>
  <Override PartName="/ppt/comments/modernComment_10D_69FF6A62.xml" ContentType="application/vnd.ms-powerpoint.comments+xml"/>
  <Override PartName="/ppt/notesSlides/notesSlide9.xml" ContentType="application/vnd.openxmlformats-officedocument.presentationml.notesSlide+xml"/>
  <Override PartName="/ppt/comments/modernComment_10C_A7C5B029.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9" r:id="rId9"/>
    <p:sldId id="268" r:id="rId10"/>
    <p:sldId id="263" r:id="rId11"/>
    <p:sldId id="264" r:id="rId12"/>
    <p:sldId id="265" r:id="rId13"/>
    <p:sldId id="270" r:id="rId14"/>
    <p:sldId id="267" r:id="rId15"/>
    <p:sldId id="266"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EE48E71-3560-36D3-7BCB-9ED8DACEE316}" name="Guest User" initials="GU" userId="S::urn:spo:anon#26617f6d6860655f150491dc13518ec730cfaacfae0ec221f4c096dc3bc2c26c::" providerId="AD"/>
  <p188:author id="{92E2E78D-F953-3B15-8E71-B2EA0CB7F8D9}" name="Tiago Matos" initials="TM" userId="Tiago Matos" providerId="None"/>
  <p188:author id="{1BCFD2FA-B1E3-101B-AADD-962EF5B809BA}" name="Guest User" initials="GU" userId="S::urn:spo:anon#c15d70e923f9f61003257e3b0affda051c4aaf16dfb5b6b052582f516867bd2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485BBD-2CEE-48AB-A2AD-5162BACCC00D}" v="10" dt="2022-06-23T12:58:50.876"/>
    <p1510:client id="{56A4EFD4-A282-2714-8423-D3E86ED984C6}" v="3" dt="2022-06-23T14:32:27.018"/>
    <p1510:client id="{9E50FDA9-B08E-43F9-97F8-F3A7C75E7250}" v="148" dt="2022-06-23T14:15:45.813"/>
    <p1510:client id="{ACC8B5F1-1D44-A985-A19E-25F423A18A19}" v="29" dt="2022-06-23T14:23:12.605"/>
    <p1510:client id="{D5CA5D18-C542-D4A9-007F-79D4C6449935}" v="202" dt="2022-06-23T15:28:43.365"/>
    <p1510:client id="{F9D74C5F-58DA-E181-891C-6F785EC1CA59}" v="1288" dt="2022-06-23T14:14:58.7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8/10/relationships/authors" Target="authors.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omments/modernComment_100_0.xml><?xml version="1.0" encoding="utf-8"?>
<p188:cmLst xmlns:a="http://schemas.openxmlformats.org/drawingml/2006/main" xmlns:r="http://schemas.openxmlformats.org/officeDocument/2006/relationships" xmlns:p188="http://schemas.microsoft.com/office/powerpoint/2018/8/main">
  <p188:cm id="{ABA2A966-D173-49E5-B51A-1A4E4FC62B95}" authorId="{0EE48E71-3560-36D3-7BCB-9ED8DACEE316}" created="2022-06-23T14:32:13.190">
    <pc:sldMkLst xmlns:pc="http://schemas.microsoft.com/office/powerpoint/2013/main/command">
      <pc:docMk/>
      <pc:sldMk cId="0" sldId="256"/>
    </pc:sldMkLst>
    <p188:txBody>
      <a:bodyPr/>
      <a:lstStyle/>
      <a:p>
        <a:r>
          <a:rPr lang="en-US"/>
          <a:t>Ricardo</a:t>
        </a:r>
      </a:p>
    </p188:txBody>
  </p188:cm>
</p188:cmLst>
</file>

<file path=ppt/comments/modernComment_101_0.xml><?xml version="1.0" encoding="utf-8"?>
<p188:cmLst xmlns:a="http://schemas.openxmlformats.org/drawingml/2006/main" xmlns:r="http://schemas.openxmlformats.org/officeDocument/2006/relationships" xmlns:p188="http://schemas.microsoft.com/office/powerpoint/2018/8/main">
  <p188:cm id="{34CECC49-521C-487D-A5C8-A6C2EFC9ED56}" authorId="{0EE48E71-3560-36D3-7BCB-9ED8DACEE316}" created="2022-06-23T14:32:19.924">
    <pc:sldMkLst xmlns:pc="http://schemas.microsoft.com/office/powerpoint/2013/main/command">
      <pc:docMk/>
      <pc:sldMk cId="0" sldId="257"/>
    </pc:sldMkLst>
    <p188:txBody>
      <a:bodyPr/>
      <a:lstStyle/>
      <a:p>
        <a:r>
          <a:rPr lang="en-US"/>
          <a:t>Ricardo</a:t>
        </a:r>
      </a:p>
    </p188:txBody>
  </p188:cm>
</p188:cmLst>
</file>

<file path=ppt/comments/modernComment_102_0.xml><?xml version="1.0" encoding="utf-8"?>
<p188:cmLst xmlns:a="http://schemas.openxmlformats.org/drawingml/2006/main" xmlns:r="http://schemas.openxmlformats.org/officeDocument/2006/relationships" xmlns:p188="http://schemas.microsoft.com/office/powerpoint/2018/8/main">
  <p188:cm id="{FFD5B71C-658F-4702-8285-8C04D60DA9F7}" authorId="{0EE48E71-3560-36D3-7BCB-9ED8DACEE316}" created="2022-06-23T14:32:27.018">
    <pc:sldMkLst xmlns:pc="http://schemas.microsoft.com/office/powerpoint/2013/main/command">
      <pc:docMk/>
      <pc:sldMk cId="0" sldId="258"/>
    </pc:sldMkLst>
    <p188:txBody>
      <a:bodyPr/>
      <a:lstStyle/>
      <a:p>
        <a:r>
          <a:rPr lang="en-US"/>
          <a:t>Ricardo</a:t>
        </a:r>
      </a:p>
    </p188:txBody>
  </p188:cm>
</p188:cmLst>
</file>

<file path=ppt/comments/modernComment_103_0.xml><?xml version="1.0" encoding="utf-8"?>
<p188:cmLst xmlns:a="http://schemas.openxmlformats.org/drawingml/2006/main" xmlns:r="http://schemas.openxmlformats.org/officeDocument/2006/relationships" xmlns:p188="http://schemas.microsoft.com/office/powerpoint/2018/8/main">
  <p188:cm id="{8F41CE9C-21FC-47C6-8E37-6A39C1B477DD}" authorId="{0EE48E71-3560-36D3-7BCB-9ED8DACEE316}" created="2022-06-23T14:09:48.693">
    <pc:sldMkLst xmlns:pc="http://schemas.microsoft.com/office/powerpoint/2013/main/command">
      <pc:docMk/>
      <pc:sldMk cId="0" sldId="259"/>
    </pc:sldMkLst>
    <p188:txBody>
      <a:bodyPr/>
      <a:lstStyle/>
      <a:p>
        <a:r>
          <a:rPr lang="en-US"/>
          <a:t>Andreia</a:t>
        </a:r>
      </a:p>
    </p188:txBody>
  </p188:cm>
</p188:cmLst>
</file>

<file path=ppt/comments/modernComment_104_0.xml><?xml version="1.0" encoding="utf-8"?>
<p188:cmLst xmlns:a="http://schemas.openxmlformats.org/drawingml/2006/main" xmlns:r="http://schemas.openxmlformats.org/officeDocument/2006/relationships" xmlns:p188="http://schemas.microsoft.com/office/powerpoint/2018/8/main">
  <p188:cm id="{0FB33D5C-2F5A-416E-AA68-ACD1A4E13D11}" authorId="{92E2E78D-F953-3B15-8E71-B2EA0CB7F8D9}" created="2022-06-23T14:15:31.032">
    <pc:sldMkLst xmlns:pc="http://schemas.microsoft.com/office/powerpoint/2013/main/command">
      <pc:docMk/>
      <pc:sldMk cId="0" sldId="260"/>
    </pc:sldMkLst>
    <p188:txBody>
      <a:bodyPr/>
      <a:lstStyle/>
      <a:p>
        <a:r>
          <a:rPr lang="en-GB"/>
          <a:t>Tiago</a:t>
        </a:r>
      </a:p>
    </p188:txBody>
  </p188:cm>
</p188:cmLst>
</file>

<file path=ppt/comments/modernComment_105_0.xml><?xml version="1.0" encoding="utf-8"?>
<p188:cmLst xmlns:a="http://schemas.openxmlformats.org/drawingml/2006/main" xmlns:r="http://schemas.openxmlformats.org/officeDocument/2006/relationships" xmlns:p188="http://schemas.microsoft.com/office/powerpoint/2018/8/main">
  <p188:cm id="{AAF3575E-068B-4243-83B7-8F787974C3A9}" authorId="{92E2E78D-F953-3B15-8E71-B2EA0CB7F8D9}" created="2022-06-23T14:15:39.284">
    <pc:sldMkLst xmlns:pc="http://schemas.microsoft.com/office/powerpoint/2013/main/command">
      <pc:docMk/>
      <pc:sldMk cId="0" sldId="261"/>
    </pc:sldMkLst>
    <p188:txBody>
      <a:bodyPr/>
      <a:lstStyle/>
      <a:p>
        <a:r>
          <a:rPr lang="en-GB"/>
          <a:t>Tiago</a:t>
        </a:r>
      </a:p>
    </p188:txBody>
  </p188:cm>
</p188:cmLst>
</file>

<file path=ppt/comments/modernComment_106_0.xml><?xml version="1.0" encoding="utf-8"?>
<p188:cmLst xmlns:a="http://schemas.openxmlformats.org/drawingml/2006/main" xmlns:r="http://schemas.openxmlformats.org/officeDocument/2006/relationships" xmlns:p188="http://schemas.microsoft.com/office/powerpoint/2018/8/main">
  <p188:cm id="{C3AE9B9A-6B3F-4AFD-BFF6-984E26583BDF}" authorId="{92E2E78D-F953-3B15-8E71-B2EA0CB7F8D9}" created="2022-06-23T14:15:45.723">
    <pc:sldMkLst xmlns:pc="http://schemas.microsoft.com/office/powerpoint/2013/main/command">
      <pc:docMk/>
      <pc:sldMk cId="0" sldId="262"/>
    </pc:sldMkLst>
    <p188:txBody>
      <a:bodyPr/>
      <a:lstStyle/>
      <a:p>
        <a:r>
          <a:rPr lang="en-GB"/>
          <a:t>Tiago</a:t>
        </a:r>
      </a:p>
    </p188:txBody>
  </p188:cm>
</p188:cmLst>
</file>

<file path=ppt/comments/modernComment_10C_A7C5B029.xml><?xml version="1.0" encoding="utf-8"?>
<p188:cmLst xmlns:a="http://schemas.openxmlformats.org/drawingml/2006/main" xmlns:r="http://schemas.openxmlformats.org/officeDocument/2006/relationships" xmlns:p188="http://schemas.microsoft.com/office/powerpoint/2018/8/main">
  <p188:cm id="{86E0F34B-5060-4160-8EE8-4D9378AAAC41}" authorId="{0EE48E71-3560-36D3-7BCB-9ED8DACEE316}" created="2022-06-23T14:09:16.739">
    <pc:sldMkLst xmlns:pc="http://schemas.microsoft.com/office/powerpoint/2013/main/command">
      <pc:docMk/>
      <pc:sldMk cId="2814750761" sldId="268"/>
    </pc:sldMkLst>
    <p188:txBody>
      <a:bodyPr/>
      <a:lstStyle/>
      <a:p>
        <a:r>
          <a:rPr lang="en-US"/>
          <a:t>Andreia</a:t>
        </a:r>
      </a:p>
    </p188:txBody>
  </p188:cm>
</p188:cmLst>
</file>

<file path=ppt/comments/modernComment_10D_69FF6A62.xml><?xml version="1.0" encoding="utf-8"?>
<p188:cmLst xmlns:a="http://schemas.openxmlformats.org/drawingml/2006/main" xmlns:r="http://schemas.openxmlformats.org/officeDocument/2006/relationships" xmlns:p188="http://schemas.microsoft.com/office/powerpoint/2018/8/main">
  <p188:cm id="{35558BD3-66E5-40A7-9A8C-197FF1C5AA87}" authorId="{1BCFD2FA-B1E3-101B-AADD-962EF5B809BA}" created="2022-06-23T14:16:12.473">
    <pc:sldMkLst xmlns:pc="http://schemas.microsoft.com/office/powerpoint/2013/main/command">
      <pc:docMk/>
      <pc:sldMk cId="1778346594" sldId="269"/>
    </pc:sldMkLst>
    <p188:txBody>
      <a:bodyPr/>
      <a:lstStyle/>
      <a:p>
        <a:r>
          <a:rPr lang="en-US"/>
          <a:t>Ricardo</a:t>
        </a:r>
      </a:p>
    </p188:txBody>
  </p188:cm>
</p188:cmLst>
</file>

<file path=ppt/media/image1.png>
</file>

<file path=ppt/media/image10.gif>
</file>

<file path=ppt/media/image11.png>
</file>

<file path=ppt/media/image12.png>
</file>

<file path=ppt/media/image13.jpeg>
</file>

<file path=ppt/media/image14.png>
</file>

<file path=ppt/media/image15.jpeg>
</file>

<file path=ppt/media/image16.jpeg>
</file>

<file path=ppt/media/image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a3c89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a3c8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Ricardo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c6fa3c89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c6fa3c89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Vitor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353d5c430e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353d5c430e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Andreia</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c6fa3c898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c6fa3c89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Andreia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c6fa3c898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c6fa3c89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Andreia</a:t>
            </a:r>
            <a:endParaRPr/>
          </a:p>
        </p:txBody>
      </p:sp>
    </p:spTree>
    <p:extLst>
      <p:ext uri="{BB962C8B-B14F-4D97-AF65-F5344CB8AC3E}">
        <p14:creationId xmlns:p14="http://schemas.microsoft.com/office/powerpoint/2010/main" val="15429472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Vitor</a:t>
            </a:r>
          </a:p>
        </p:txBody>
      </p:sp>
    </p:spTree>
    <p:extLst>
      <p:ext uri="{BB962C8B-B14F-4D97-AF65-F5344CB8AC3E}">
        <p14:creationId xmlns:p14="http://schemas.microsoft.com/office/powerpoint/2010/main" val="19199624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353d5c430e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353d5c430e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Vitor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353d5c430e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353d5c430e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Ricardo</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353d5c430e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353d5c430e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Ricardo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353d5c430e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1353d5c430e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Andreia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353d5c430e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353d5c430e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Tiago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353d5c430e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353d5c430e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Tiago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353d5c430e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353d5c430e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Tiago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Ricardo</a:t>
            </a:r>
          </a:p>
        </p:txBody>
      </p:sp>
    </p:spTree>
    <p:extLst>
      <p:ext uri="{BB962C8B-B14F-4D97-AF65-F5344CB8AC3E}">
        <p14:creationId xmlns:p14="http://schemas.microsoft.com/office/powerpoint/2010/main" val="14678267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353d5c430e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353d5c430e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Andreia</a:t>
            </a:r>
            <a:endParaRPr/>
          </a:p>
        </p:txBody>
      </p:sp>
    </p:spTree>
    <p:extLst>
      <p:ext uri="{BB962C8B-B14F-4D97-AF65-F5344CB8AC3E}">
        <p14:creationId xmlns:p14="http://schemas.microsoft.com/office/powerpoint/2010/main" val="1619863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18/10/relationships/comments" Target="../comments/modernComment_100_0.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1_0.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18/10/relationships/comments" Target="../comments/modernComment_102_0.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microsoft.com/office/2018/10/relationships/comments" Target="../comments/modernComment_103_0.xm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18/10/relationships/comments" Target="../comments/modernComment_104_0.xm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18/10/relationships/comments" Target="../comments/modernComment_105_0.xm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microsoft.com/office/2018/10/relationships/comments" Target="../comments/modernComment_106_0.xml"/><Relationship Id="rId7"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microsoft.com/office/2018/10/relationships/comments" Target="../comments/modernComment_10D_69FF6A62.xml"/><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microsoft.com/office/2018/10/relationships/comments" Target="../comments/modernComment_10C_A7C5B029.xml"/><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0.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TQS final presentation</a:t>
            </a:r>
            <a:br>
              <a:rPr lang="en"/>
            </a:br>
            <a:r>
              <a:rPr lang="en"/>
              <a:t>Group </a:t>
            </a:r>
            <a:r>
              <a:rPr lang="en-001"/>
              <a:t>45</a:t>
            </a:r>
            <a:endParaRPr/>
          </a:p>
        </p:txBody>
      </p:sp>
      <p:sp>
        <p:nvSpPr>
          <p:cNvPr id="87" name="Google Shape;87;p13"/>
          <p:cNvSpPr txBox="1">
            <a:spLocks noGrp="1"/>
          </p:cNvSpPr>
          <p:nvPr>
            <p:ph type="subTitle" idx="1"/>
          </p:nvPr>
        </p:nvSpPr>
        <p:spPr>
          <a:xfrm>
            <a:off x="729625" y="3172899"/>
            <a:ext cx="7688100" cy="1744157"/>
          </a:xfrm>
          <a:prstGeom prst="rect">
            <a:avLst/>
          </a:prstGeom>
        </p:spPr>
        <p:txBody>
          <a:bodyPr spcFirstLastPara="1" wrap="square" lIns="91425" tIns="91425" rIns="91425" bIns="91425" anchor="t" anchorCtr="0">
            <a:normAutofit/>
          </a:bodyPr>
          <a:lstStyle/>
          <a:p>
            <a:pPr marL="0" indent="0"/>
            <a:r>
              <a:rPr lang="en"/>
              <a:t>A</a:t>
            </a:r>
            <a:r>
              <a:rPr lang="en-001" err="1"/>
              <a:t>ndreia</a:t>
            </a:r>
            <a:r>
              <a:rPr lang="en-001"/>
              <a:t> Portela 97953</a:t>
            </a:r>
          </a:p>
          <a:p>
            <a:pPr marL="0" lvl="0" indent="0" algn="l" rtl="0">
              <a:spcBef>
                <a:spcPts val="0"/>
              </a:spcBef>
              <a:spcAft>
                <a:spcPts val="0"/>
              </a:spcAft>
              <a:buNone/>
            </a:pPr>
            <a:r>
              <a:t>Tiago Matos 98134</a:t>
            </a:r>
          </a:p>
          <a:p>
            <a:pPr marL="0" lvl="0" indent="0"/>
            <a:r>
              <a:rPr lang="en-001"/>
              <a:t>Vítor Dias 98396</a:t>
            </a:r>
          </a:p>
          <a:p>
            <a:pPr marL="0" indent="0"/>
            <a:r>
              <a:rPr lang="en-001"/>
              <a:t>Ricardo Ferreira 98411</a:t>
            </a:r>
            <a:endParaRPr lang="en-US"/>
          </a:p>
          <a:p>
            <a:pPr marL="0" lvl="0" indent="0" algn="l" rtl="0">
              <a:spcBef>
                <a:spcPts val="0"/>
              </a:spcBef>
              <a:spcAft>
                <a:spcPts val="0"/>
              </a:spcAft>
              <a:buNone/>
            </a:pPr>
            <a:r>
              <a:rPr lang="en-001"/>
              <a:t>23</a:t>
            </a:r>
            <a:r>
              <a:rPr lang="en"/>
              <a:t>.0</a:t>
            </a:r>
            <a:r>
              <a:rPr lang="en-001"/>
              <a:t>6</a:t>
            </a:r>
            <a:r>
              <a:rPr lang="en"/>
              <a:t>.20</a:t>
            </a:r>
            <a:r>
              <a:rPr lang="en-001"/>
              <a:t>22</a:t>
            </a:r>
            <a:endParaRPr/>
          </a:p>
        </p:txBody>
      </p:sp>
      <p:pic>
        <p:nvPicPr>
          <p:cNvPr id="6" name="Picture 6" descr="A picture containing logo&#10;&#10;Description automatically generated">
            <a:extLst>
              <a:ext uri="{FF2B5EF4-FFF2-40B4-BE49-F238E27FC236}">
                <a16:creationId xmlns:a16="http://schemas.microsoft.com/office/drawing/2014/main" id="{A2B1AD7C-C9F2-1D95-2E53-BF759942926A}"/>
              </a:ext>
            </a:extLst>
          </p:cNvPr>
          <p:cNvPicPr>
            <a:picLocks noChangeAspect="1"/>
          </p:cNvPicPr>
          <p:nvPr/>
        </p:nvPicPr>
        <p:blipFill>
          <a:blip r:embed="rId4"/>
          <a:stretch>
            <a:fillRect/>
          </a:stretch>
        </p:blipFill>
        <p:spPr>
          <a:xfrm>
            <a:off x="6400800" y="3946267"/>
            <a:ext cx="2743200" cy="939047"/>
          </a:xfrm>
          <a:prstGeom prst="rect">
            <a:avLst/>
          </a:prstGeom>
        </p:spPr>
      </p:pic>
      <p:sp>
        <p:nvSpPr>
          <p:cNvPr id="7" name="Slide Number Placeholder 6">
            <a:extLst>
              <a:ext uri="{FF2B5EF4-FFF2-40B4-BE49-F238E27FC236}">
                <a16:creationId xmlns:a16="http://schemas.microsoft.com/office/drawing/2014/main" id="{056ECFE7-C6ED-0FE8-95D6-BCFC1F3055F3}"/>
              </a:ext>
            </a:extLst>
          </p:cNvPr>
          <p:cNvSpPr>
            <a:spLocks noGrp="1"/>
          </p:cNvSpPr>
          <p:nvPr>
            <p:ph type="sldNum" idx="12"/>
          </p:nvPr>
        </p:nvSpPr>
        <p:spPr/>
        <p:txBody>
          <a:bodyPr/>
          <a:lstStyle/>
          <a:p>
            <a:fld id="{00000000-1234-1234-1234-123412341234}" type="slidenum">
              <a:rPr lang="en"/>
              <a:t>1</a:t>
            </a:fld>
            <a:endParaRPr lang="en-US"/>
          </a:p>
        </p:txBody>
      </p:sp>
    </p:spTree>
  </p:cSld>
  <p:clrMapOvr>
    <a:masterClrMapping/>
  </p:clrMapOvr>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0"/>
          <p:cNvSpPr txBox="1">
            <a:spLocks noGrp="1"/>
          </p:cNvSpPr>
          <p:nvPr>
            <p:ph type="title"/>
          </p:nvPr>
        </p:nvSpPr>
        <p:spPr>
          <a:xfrm>
            <a:off x="737070" y="579510"/>
            <a:ext cx="7688400" cy="535200"/>
          </a:xfrm>
          <a:prstGeom prst="rect">
            <a:avLst/>
          </a:prstGeom>
        </p:spPr>
        <p:txBody>
          <a:bodyPr spcFirstLastPara="1" wrap="square" lIns="91425" tIns="91425" rIns="91425" bIns="91425" anchor="t" anchorCtr="0">
            <a:normAutofit fontScale="90000"/>
          </a:bodyPr>
          <a:lstStyle/>
          <a:p>
            <a:r>
              <a:rPr lang="en"/>
              <a:t>Current limitations </a:t>
            </a:r>
            <a:endParaRPr/>
          </a:p>
        </p:txBody>
      </p:sp>
      <p:sp>
        <p:nvSpPr>
          <p:cNvPr id="128" name="Google Shape;128;p20"/>
          <p:cNvSpPr txBox="1">
            <a:spLocks noGrp="1"/>
          </p:cNvSpPr>
          <p:nvPr>
            <p:ph type="body" idx="1"/>
          </p:nvPr>
        </p:nvSpPr>
        <p:spPr>
          <a:xfrm>
            <a:off x="736945" y="1438795"/>
            <a:ext cx="3774300" cy="2261100"/>
          </a:xfrm>
          <a:prstGeom prst="rect">
            <a:avLst/>
          </a:prstGeom>
        </p:spPr>
        <p:txBody>
          <a:bodyPr spcFirstLastPara="1" wrap="square" lIns="91425" tIns="91425" rIns="91425" bIns="91425" anchor="t" anchorCtr="0">
            <a:normAutofit/>
          </a:bodyPr>
          <a:lstStyle/>
          <a:p>
            <a:pPr marL="285750" indent="-285750">
              <a:lnSpc>
                <a:spcPct val="150000"/>
              </a:lnSpc>
            </a:pPr>
            <a:r>
              <a:rPr lang="en" sz="1400"/>
              <a:t>Development of the mobile app</a:t>
            </a:r>
            <a:endParaRPr lang="en" sz="2100" b="1">
              <a:solidFill>
                <a:srgbClr val="1A9988"/>
              </a:solidFill>
            </a:endParaRPr>
          </a:p>
          <a:p>
            <a:pPr marL="285750" indent="-285750">
              <a:lnSpc>
                <a:spcPct val="150000"/>
              </a:lnSpc>
            </a:pPr>
            <a:r>
              <a:rPr lang="en" sz="1400"/>
              <a:t>Statistics in </a:t>
            </a:r>
            <a:r>
              <a:rPr lang="en" sz="1400" err="1"/>
              <a:t>cityDelivery</a:t>
            </a:r>
            <a:r>
              <a:rPr lang="en" sz="1400"/>
              <a:t> are static</a:t>
            </a:r>
          </a:p>
          <a:p>
            <a:pPr marL="285750" indent="-285750">
              <a:lnSpc>
                <a:spcPct val="150000"/>
              </a:lnSpc>
            </a:pPr>
            <a:r>
              <a:rPr lang="en" sz="1400"/>
              <a:t>Time</a:t>
            </a:r>
          </a:p>
          <a:p>
            <a:pPr marL="285750" indent="-285750">
              <a:lnSpc>
                <a:spcPct val="114999"/>
              </a:lnSpc>
            </a:pPr>
            <a:endParaRPr lang="en" sz="1400"/>
          </a:p>
        </p:txBody>
      </p:sp>
      <p:pic>
        <p:nvPicPr>
          <p:cNvPr id="6" name="Picture 6" descr="Chart, histogram&#10;&#10;Description automatically generated">
            <a:extLst>
              <a:ext uri="{FF2B5EF4-FFF2-40B4-BE49-F238E27FC236}">
                <a16:creationId xmlns:a16="http://schemas.microsoft.com/office/drawing/2014/main" id="{C52B667C-0D91-49EA-8981-3182FE1E2919}"/>
              </a:ext>
            </a:extLst>
          </p:cNvPr>
          <p:cNvPicPr>
            <a:picLocks noChangeAspect="1"/>
          </p:cNvPicPr>
          <p:nvPr/>
        </p:nvPicPr>
        <p:blipFill>
          <a:blip r:embed="rId3"/>
          <a:stretch>
            <a:fillRect/>
          </a:stretch>
        </p:blipFill>
        <p:spPr>
          <a:xfrm>
            <a:off x="3131820" y="2700465"/>
            <a:ext cx="5981700" cy="2356229"/>
          </a:xfrm>
          <a:prstGeom prst="rect">
            <a:avLst/>
          </a:prstGeom>
        </p:spPr>
      </p:pic>
      <p:sp>
        <p:nvSpPr>
          <p:cNvPr id="2" name="Slide Number Placeholder 1">
            <a:extLst>
              <a:ext uri="{FF2B5EF4-FFF2-40B4-BE49-F238E27FC236}">
                <a16:creationId xmlns:a16="http://schemas.microsoft.com/office/drawing/2014/main" id="{C4CF5EF4-1E8C-4AE9-085A-AA85A02AECC7}"/>
              </a:ext>
            </a:extLst>
          </p:cNvPr>
          <p:cNvSpPr>
            <a:spLocks noGrp="1"/>
          </p:cNvSpPr>
          <p:nvPr>
            <p:ph type="sldNum" idx="12"/>
          </p:nvPr>
        </p:nvSpPr>
        <p:spPr/>
        <p:txBody>
          <a:bodyPr/>
          <a:lstStyle/>
          <a:p>
            <a:fld id="{00000000-1234-1234-1234-123412341234}" type="slidenum">
              <a:rPr lang="en"/>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1"/>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Part 2: Development workflow</a:t>
            </a:r>
            <a:endParaRPr/>
          </a:p>
        </p:txBody>
      </p:sp>
      <p:sp>
        <p:nvSpPr>
          <p:cNvPr id="2" name="Slide Number Placeholder 1">
            <a:extLst>
              <a:ext uri="{FF2B5EF4-FFF2-40B4-BE49-F238E27FC236}">
                <a16:creationId xmlns:a16="http://schemas.microsoft.com/office/drawing/2014/main" id="{4F4B0404-E852-9E8A-A1D6-50C644B18DC6}"/>
              </a:ext>
            </a:extLst>
          </p:cNvPr>
          <p:cNvSpPr>
            <a:spLocks noGrp="1"/>
          </p:cNvSpPr>
          <p:nvPr>
            <p:ph type="sldNum" idx="12"/>
          </p:nvPr>
        </p:nvSpPr>
        <p:spPr/>
        <p:txBody>
          <a:bodyPr/>
          <a:lstStyle/>
          <a:p>
            <a:fld id="{00000000-1234-1234-1234-123412341234}" type="slidenum">
              <a:rPr lang="en"/>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317970" y="56427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did we work?</a:t>
            </a:r>
            <a:endParaRPr/>
          </a:p>
        </p:txBody>
      </p:sp>
      <p:sp>
        <p:nvSpPr>
          <p:cNvPr id="140" name="Google Shape;140;p22"/>
          <p:cNvSpPr txBox="1">
            <a:spLocks noGrp="1"/>
          </p:cNvSpPr>
          <p:nvPr>
            <p:ph type="body" idx="1"/>
          </p:nvPr>
        </p:nvSpPr>
        <p:spPr>
          <a:xfrm>
            <a:off x="394170" y="1286395"/>
            <a:ext cx="5463660" cy="26116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1"/>
                </a:solidFill>
              </a:rPr>
              <a:t>Agile project management and work assignment</a:t>
            </a:r>
            <a:endParaRPr lang="en-US" sz="2000" b="1">
              <a:solidFill>
                <a:schemeClr val="dk1"/>
              </a:solidFill>
            </a:endParaRPr>
          </a:p>
          <a:p>
            <a:pPr marL="0" indent="0">
              <a:buNone/>
            </a:pPr>
            <a:r>
              <a:rPr lang="en" sz="1400"/>
              <a:t>The work was divided into 4 Epics. Each had multiple issues corresponding to use cases and the team leader assigned each a number of story points (indicating how important the issue was).</a:t>
            </a:r>
            <a:endParaRPr sz="1400"/>
          </a:p>
          <a:p>
            <a:pPr marL="0" lvl="0" indent="0" algn="l" rtl="0">
              <a:spcBef>
                <a:spcPts val="1200"/>
              </a:spcBef>
              <a:spcAft>
                <a:spcPts val="0"/>
              </a:spcAft>
              <a:buNone/>
            </a:pPr>
            <a:r>
              <a:rPr lang="en" sz="2000" b="1">
                <a:solidFill>
                  <a:schemeClr val="dk1"/>
                </a:solidFill>
              </a:rPr>
              <a:t>Cooperative development and integration of new increments</a:t>
            </a:r>
            <a:endParaRPr sz="2000" b="1">
              <a:solidFill>
                <a:schemeClr val="dk1"/>
              </a:solidFill>
            </a:endParaRPr>
          </a:p>
          <a:p>
            <a:pPr marL="0" indent="0">
              <a:lnSpc>
                <a:spcPct val="114999"/>
              </a:lnSpc>
              <a:buNone/>
            </a:pPr>
            <a:r>
              <a:rPr lang="en" sz="1400"/>
              <a:t>We worked with pull requests that could only be accepted if the code was up to the stipulated metrics (Sonar and code metrics) and peer-reviewed. </a:t>
            </a:r>
            <a:endParaRPr lang="en" sz="1400" b="1">
              <a:solidFill>
                <a:schemeClr val="dk1"/>
              </a:solidFill>
            </a:endParaRPr>
          </a:p>
          <a:p>
            <a:pPr marL="0" indent="0">
              <a:lnSpc>
                <a:spcPct val="114999"/>
              </a:lnSpc>
              <a:buNone/>
            </a:pPr>
            <a:endParaRPr lang="en" sz="2400" b="1">
              <a:solidFill>
                <a:schemeClr val="dk1"/>
              </a:solidFill>
            </a:endParaRPr>
          </a:p>
          <a:p>
            <a:pPr marL="0" indent="0">
              <a:lnSpc>
                <a:spcPct val="114999"/>
              </a:lnSpc>
              <a:spcAft>
                <a:spcPts val="1200"/>
              </a:spcAft>
              <a:buNone/>
            </a:pPr>
            <a:endParaRPr lang="en" sz="1800"/>
          </a:p>
        </p:txBody>
      </p:sp>
      <p:graphicFrame>
        <p:nvGraphicFramePr>
          <p:cNvPr id="5" name="Table 4">
            <a:extLst>
              <a:ext uri="{FF2B5EF4-FFF2-40B4-BE49-F238E27FC236}">
                <a16:creationId xmlns:a16="http://schemas.microsoft.com/office/drawing/2014/main" id="{999786AD-F066-6C79-533C-A717E749C9EE}"/>
              </a:ext>
            </a:extLst>
          </p:cNvPr>
          <p:cNvGraphicFramePr>
            <a:graphicFrameLocks noGrp="1"/>
          </p:cNvGraphicFramePr>
          <p:nvPr>
            <p:extLst>
              <p:ext uri="{D42A27DB-BD31-4B8C-83A1-F6EECF244321}">
                <p14:modId xmlns:p14="http://schemas.microsoft.com/office/powerpoint/2010/main" val="933239830"/>
              </p:ext>
            </p:extLst>
          </p:nvPr>
        </p:nvGraphicFramePr>
        <p:xfrm>
          <a:off x="6256020" y="1531620"/>
          <a:ext cx="2647956" cy="1473200"/>
        </p:xfrm>
        <a:graphic>
          <a:graphicData uri="http://schemas.openxmlformats.org/drawingml/2006/table">
            <a:tbl>
              <a:tblPr firstRow="1" bandRow="1">
                <a:tableStyleId>{5C22544A-7EE6-4342-B048-85BDC9FD1C3A}</a:tableStyleId>
              </a:tblPr>
              <a:tblGrid>
                <a:gridCol w="971550">
                  <a:extLst>
                    <a:ext uri="{9D8B030D-6E8A-4147-A177-3AD203B41FA5}">
                      <a16:colId xmlns:a16="http://schemas.microsoft.com/office/drawing/2014/main" val="1282707590"/>
                    </a:ext>
                  </a:extLst>
                </a:gridCol>
                <a:gridCol w="1676406">
                  <a:extLst>
                    <a:ext uri="{9D8B030D-6E8A-4147-A177-3AD203B41FA5}">
                      <a16:colId xmlns:a16="http://schemas.microsoft.com/office/drawing/2014/main" val="3032295505"/>
                    </a:ext>
                  </a:extLst>
                </a:gridCol>
              </a:tblGrid>
              <a:tr h="230789">
                <a:tc>
                  <a:txBody>
                    <a:bodyPr/>
                    <a:lstStyle/>
                    <a:p>
                      <a:pPr rtl="0" fontAlgn="t">
                        <a:spcBef>
                          <a:spcPts val="0"/>
                        </a:spcBef>
                        <a:spcAft>
                          <a:spcPts val="0"/>
                        </a:spcAft>
                      </a:pPr>
                      <a:r>
                        <a:rPr lang="en-US" sz="1100" u="none" strike="noStrike">
                          <a:effectLst/>
                        </a:rPr>
                        <a:t>Side</a:t>
                      </a:r>
                      <a:endParaRPr lang="en-US">
                        <a:effectLst/>
                      </a:endParaRPr>
                    </a:p>
                  </a:txBody>
                  <a:tcPr marL="63500" marR="63500" marT="63500" marB="63500"/>
                </a:tc>
                <a:tc>
                  <a:txBody>
                    <a:bodyPr/>
                    <a:lstStyle/>
                    <a:p>
                      <a:pPr rtl="0" fontAlgn="t">
                        <a:spcBef>
                          <a:spcPts val="0"/>
                        </a:spcBef>
                        <a:spcAft>
                          <a:spcPts val="0"/>
                        </a:spcAft>
                      </a:pPr>
                      <a:r>
                        <a:rPr lang="en-US" sz="1100" u="none" strike="noStrike">
                          <a:effectLst/>
                        </a:rPr>
                        <a:t>Epic</a:t>
                      </a:r>
                      <a:endParaRPr lang="en-US">
                        <a:effectLst/>
                      </a:endParaRPr>
                    </a:p>
                  </a:txBody>
                  <a:tcPr marL="63500" marR="63500" marT="63500" marB="63500"/>
                </a:tc>
                <a:extLst>
                  <a:ext uri="{0D108BD9-81ED-4DB2-BD59-A6C34878D82A}">
                    <a16:rowId xmlns:a16="http://schemas.microsoft.com/office/drawing/2014/main" val="4093921059"/>
                  </a:ext>
                </a:extLst>
              </a:tr>
              <a:tr h="230789">
                <a:tc rowSpan="2">
                  <a:txBody>
                    <a:bodyPr/>
                    <a:lstStyle/>
                    <a:p>
                      <a:pPr rtl="0" fontAlgn="t">
                        <a:spcBef>
                          <a:spcPts val="0"/>
                        </a:spcBef>
                        <a:spcAft>
                          <a:spcPts val="0"/>
                        </a:spcAft>
                      </a:pPr>
                      <a:r>
                        <a:rPr lang="en-US" sz="1100" u="none" strike="noStrike" err="1">
                          <a:effectLst/>
                        </a:rPr>
                        <a:t>CityDelivery</a:t>
                      </a:r>
                      <a:endParaRPr lang="en-US" err="1">
                        <a:effectLst/>
                      </a:endParaRPr>
                    </a:p>
                  </a:txBody>
                  <a:tcPr marL="63500" marR="63500" marT="63500" marB="63500"/>
                </a:tc>
                <a:tc>
                  <a:txBody>
                    <a:bodyPr/>
                    <a:lstStyle/>
                    <a:p>
                      <a:pPr rtl="0" fontAlgn="t">
                        <a:spcBef>
                          <a:spcPts val="0"/>
                        </a:spcBef>
                        <a:spcAft>
                          <a:spcPts val="0"/>
                        </a:spcAft>
                      </a:pPr>
                      <a:r>
                        <a:rPr lang="en-US" sz="1100" u="none" strike="noStrike">
                          <a:effectLst/>
                        </a:rPr>
                        <a:t>Deliver Product</a:t>
                      </a:r>
                      <a:endParaRPr lang="en-US">
                        <a:effectLst/>
                      </a:endParaRPr>
                    </a:p>
                  </a:txBody>
                  <a:tcPr marL="63500" marR="63500" marT="63500" marB="63500"/>
                </a:tc>
                <a:extLst>
                  <a:ext uri="{0D108BD9-81ED-4DB2-BD59-A6C34878D82A}">
                    <a16:rowId xmlns:a16="http://schemas.microsoft.com/office/drawing/2014/main" val="2910513865"/>
                  </a:ext>
                </a:extLst>
              </a:tr>
              <a:tr h="260568">
                <a:tc vMerge="1">
                  <a:txBody>
                    <a:bodyPr/>
                    <a:lstStyle/>
                    <a:p>
                      <a:endParaRPr lang="en-US"/>
                    </a:p>
                  </a:txBody>
                  <a:tcPr/>
                </a:tc>
                <a:tc>
                  <a:txBody>
                    <a:bodyPr/>
                    <a:lstStyle/>
                    <a:p>
                      <a:pPr rtl="0" fontAlgn="t">
                        <a:spcBef>
                          <a:spcPts val="0"/>
                        </a:spcBef>
                        <a:spcAft>
                          <a:spcPts val="0"/>
                        </a:spcAft>
                      </a:pPr>
                      <a:r>
                        <a:rPr lang="en-US" sz="1100" u="none" strike="noStrike">
                          <a:effectLst/>
                        </a:rPr>
                        <a:t>Management System</a:t>
                      </a:r>
                      <a:endParaRPr lang="en-US">
                        <a:effectLst/>
                      </a:endParaRPr>
                    </a:p>
                  </a:txBody>
                  <a:tcPr marL="63500" marR="63500" marT="63500" marB="63500"/>
                </a:tc>
                <a:extLst>
                  <a:ext uri="{0D108BD9-81ED-4DB2-BD59-A6C34878D82A}">
                    <a16:rowId xmlns:a16="http://schemas.microsoft.com/office/drawing/2014/main" val="379061631"/>
                  </a:ext>
                </a:extLst>
              </a:tr>
              <a:tr h="230789">
                <a:tc rowSpan="2">
                  <a:txBody>
                    <a:bodyPr/>
                    <a:lstStyle/>
                    <a:p>
                      <a:pPr rtl="0" fontAlgn="t">
                        <a:spcBef>
                          <a:spcPts val="0"/>
                        </a:spcBef>
                        <a:spcAft>
                          <a:spcPts val="0"/>
                        </a:spcAft>
                      </a:pPr>
                      <a:r>
                        <a:rPr lang="en-US" sz="1100" u="none" strike="noStrike">
                          <a:effectLst/>
                        </a:rPr>
                        <a:t>ADress</a:t>
                      </a:r>
                      <a:endParaRPr lang="en-US">
                        <a:effectLst/>
                      </a:endParaRPr>
                    </a:p>
                  </a:txBody>
                  <a:tcPr marL="63500" marR="63500" marT="63500" marB="63500"/>
                </a:tc>
                <a:tc>
                  <a:txBody>
                    <a:bodyPr/>
                    <a:lstStyle/>
                    <a:p>
                      <a:pPr rtl="0" fontAlgn="t">
                        <a:spcBef>
                          <a:spcPts val="0"/>
                        </a:spcBef>
                        <a:spcAft>
                          <a:spcPts val="0"/>
                        </a:spcAft>
                      </a:pPr>
                      <a:r>
                        <a:rPr lang="en-US" sz="1100" u="none" strike="noStrike">
                          <a:effectLst/>
                        </a:rPr>
                        <a:t>Store Navigation</a:t>
                      </a:r>
                      <a:endParaRPr lang="en-US">
                        <a:effectLst/>
                      </a:endParaRPr>
                    </a:p>
                  </a:txBody>
                  <a:tcPr marL="63500" marR="63500" marT="63500" marB="63500"/>
                </a:tc>
                <a:extLst>
                  <a:ext uri="{0D108BD9-81ED-4DB2-BD59-A6C34878D82A}">
                    <a16:rowId xmlns:a16="http://schemas.microsoft.com/office/drawing/2014/main" val="1767109016"/>
                  </a:ext>
                </a:extLst>
              </a:tr>
              <a:tr h="230789">
                <a:tc vMerge="1">
                  <a:txBody>
                    <a:bodyPr/>
                    <a:lstStyle/>
                    <a:p>
                      <a:endParaRPr lang="en-US"/>
                    </a:p>
                  </a:txBody>
                  <a:tcPr/>
                </a:tc>
                <a:tc>
                  <a:txBody>
                    <a:bodyPr/>
                    <a:lstStyle/>
                    <a:p>
                      <a:pPr rtl="0" fontAlgn="t">
                        <a:spcBef>
                          <a:spcPts val="0"/>
                        </a:spcBef>
                        <a:spcAft>
                          <a:spcPts val="0"/>
                        </a:spcAft>
                      </a:pPr>
                      <a:r>
                        <a:rPr lang="en-US" sz="1100" u="none" strike="noStrike">
                          <a:effectLst/>
                        </a:rPr>
                        <a:t>Make Purchase</a:t>
                      </a:r>
                      <a:endParaRPr lang="en-US">
                        <a:effectLst/>
                      </a:endParaRPr>
                    </a:p>
                  </a:txBody>
                  <a:tcPr marL="63500" marR="63500" marT="63500" marB="63500"/>
                </a:tc>
                <a:extLst>
                  <a:ext uri="{0D108BD9-81ED-4DB2-BD59-A6C34878D82A}">
                    <a16:rowId xmlns:a16="http://schemas.microsoft.com/office/drawing/2014/main" val="4194605680"/>
                  </a:ext>
                </a:extLst>
              </a:tr>
            </a:tbl>
          </a:graphicData>
        </a:graphic>
      </p:graphicFrame>
      <p:sp>
        <p:nvSpPr>
          <p:cNvPr id="2" name="Slide Number Placeholder 1">
            <a:extLst>
              <a:ext uri="{FF2B5EF4-FFF2-40B4-BE49-F238E27FC236}">
                <a16:creationId xmlns:a16="http://schemas.microsoft.com/office/drawing/2014/main" id="{FD90BBEE-95AA-A918-218A-30F2411D1673}"/>
              </a:ext>
            </a:extLst>
          </p:cNvPr>
          <p:cNvSpPr>
            <a:spLocks noGrp="1"/>
          </p:cNvSpPr>
          <p:nvPr>
            <p:ph type="sldNum" idx="12"/>
          </p:nvPr>
        </p:nvSpPr>
        <p:spPr/>
        <p:txBody>
          <a:bodyPr/>
          <a:lstStyle/>
          <a:p>
            <a:fld id="{00000000-1234-1234-1234-123412341234}" type="slidenum">
              <a:rPr lang="en"/>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317970" y="56427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did we work?</a:t>
            </a:r>
            <a:endParaRPr/>
          </a:p>
        </p:txBody>
      </p:sp>
      <p:sp>
        <p:nvSpPr>
          <p:cNvPr id="140" name="Google Shape;140;p22"/>
          <p:cNvSpPr txBox="1">
            <a:spLocks noGrp="1"/>
          </p:cNvSpPr>
          <p:nvPr>
            <p:ph type="body" idx="1"/>
          </p:nvPr>
        </p:nvSpPr>
        <p:spPr>
          <a:xfrm>
            <a:off x="394170" y="1286395"/>
            <a:ext cx="4358136" cy="2611620"/>
          </a:xfrm>
          <a:prstGeom prst="rect">
            <a:avLst/>
          </a:prstGeom>
        </p:spPr>
        <p:txBody>
          <a:bodyPr spcFirstLastPara="1" wrap="square" lIns="91425" tIns="91425" rIns="91425" bIns="91425" anchor="t" anchorCtr="0">
            <a:noAutofit/>
          </a:bodyPr>
          <a:lstStyle/>
          <a:p>
            <a:pPr marL="0" indent="0">
              <a:buNone/>
            </a:pPr>
            <a:r>
              <a:rPr lang="en" sz="2000" b="1" dirty="0">
                <a:solidFill>
                  <a:schemeClr val="dk1"/>
                </a:solidFill>
              </a:rPr>
              <a:t>Test Driven Development</a:t>
            </a:r>
          </a:p>
          <a:p>
            <a:pPr marL="0" indent="0">
              <a:lnSpc>
                <a:spcPct val="114999"/>
              </a:lnSpc>
              <a:buNone/>
            </a:pPr>
            <a:r>
              <a:rPr lang="en" sz="1800" dirty="0"/>
              <a:t>Write tests first and then implement functionalities to pass the tests. At the end, refactor the code.</a:t>
            </a:r>
          </a:p>
          <a:p>
            <a:pPr marL="0" indent="0">
              <a:lnSpc>
                <a:spcPct val="114999"/>
              </a:lnSpc>
              <a:buNone/>
            </a:pPr>
            <a:r>
              <a:rPr lang="en" sz="2000" b="1" dirty="0">
                <a:solidFill>
                  <a:schemeClr val="dk1"/>
                </a:solidFill>
              </a:rPr>
              <a:t>Testing</a:t>
            </a:r>
            <a:endParaRPr lang="en" dirty="0">
              <a:solidFill>
                <a:schemeClr val="dk1"/>
              </a:solidFill>
            </a:endParaRPr>
          </a:p>
          <a:p>
            <a:pPr marL="285750" indent="-285750">
              <a:lnSpc>
                <a:spcPct val="114999"/>
              </a:lnSpc>
              <a:spcAft>
                <a:spcPts val="1200"/>
              </a:spcAft>
            </a:pPr>
            <a:r>
              <a:rPr lang="en" sz="1800" dirty="0"/>
              <a:t>Unit tests</a:t>
            </a:r>
          </a:p>
          <a:p>
            <a:pPr marL="285750" indent="-285750">
              <a:lnSpc>
                <a:spcPct val="114999"/>
              </a:lnSpc>
              <a:spcAft>
                <a:spcPts val="1200"/>
              </a:spcAft>
            </a:pPr>
            <a:r>
              <a:rPr lang="en" sz="1800" dirty="0"/>
              <a:t>Integration tests</a:t>
            </a:r>
          </a:p>
          <a:p>
            <a:pPr marL="285750" indent="-285750">
              <a:lnSpc>
                <a:spcPct val="114999"/>
              </a:lnSpc>
              <a:spcAft>
                <a:spcPts val="1200"/>
              </a:spcAft>
            </a:pPr>
            <a:r>
              <a:rPr lang="en" sz="1800" dirty="0"/>
              <a:t>Functional tests (with Selenium and Cucumber)</a:t>
            </a:r>
          </a:p>
          <a:p>
            <a:pPr marL="285750" indent="-285750">
              <a:lnSpc>
                <a:spcPct val="114999"/>
              </a:lnSpc>
              <a:spcAft>
                <a:spcPts val="1200"/>
              </a:spcAft>
            </a:pPr>
            <a:endParaRPr lang="en" sz="1800" dirty="0"/>
          </a:p>
        </p:txBody>
      </p:sp>
      <p:sp>
        <p:nvSpPr>
          <p:cNvPr id="2" name="Slide Number Placeholder 1">
            <a:extLst>
              <a:ext uri="{FF2B5EF4-FFF2-40B4-BE49-F238E27FC236}">
                <a16:creationId xmlns:a16="http://schemas.microsoft.com/office/drawing/2014/main" id="{FD90BBEE-95AA-A918-218A-30F2411D1673}"/>
              </a:ext>
            </a:extLst>
          </p:cNvPr>
          <p:cNvSpPr>
            <a:spLocks noGrp="1"/>
          </p:cNvSpPr>
          <p:nvPr>
            <p:ph type="sldNum" idx="12"/>
          </p:nvPr>
        </p:nvSpPr>
        <p:spPr/>
        <p:txBody>
          <a:bodyPr/>
          <a:lstStyle/>
          <a:p>
            <a:fld id="{00000000-1234-1234-1234-123412341234}" type="slidenum">
              <a:rPr lang="en"/>
              <a:t>13</a:t>
            </a:fld>
            <a:endParaRPr lang="en-US"/>
          </a:p>
        </p:txBody>
      </p:sp>
      <p:pic>
        <p:nvPicPr>
          <p:cNvPr id="3" name="Picture 3" descr="Graphical user interface, application&#10;&#10;Description automatically generated">
            <a:extLst>
              <a:ext uri="{FF2B5EF4-FFF2-40B4-BE49-F238E27FC236}">
                <a16:creationId xmlns:a16="http://schemas.microsoft.com/office/drawing/2014/main" id="{90FA3212-35D1-EC2F-77F8-8E1E399281FC}"/>
              </a:ext>
            </a:extLst>
          </p:cNvPr>
          <p:cNvPicPr>
            <a:picLocks noChangeAspect="1"/>
          </p:cNvPicPr>
          <p:nvPr/>
        </p:nvPicPr>
        <p:blipFill>
          <a:blip r:embed="rId3"/>
          <a:stretch>
            <a:fillRect/>
          </a:stretch>
        </p:blipFill>
        <p:spPr>
          <a:xfrm>
            <a:off x="4493302" y="1551520"/>
            <a:ext cx="4607600" cy="2677542"/>
          </a:xfrm>
          <a:prstGeom prst="rect">
            <a:avLst/>
          </a:prstGeom>
        </p:spPr>
      </p:pic>
    </p:spTree>
    <p:extLst>
      <p:ext uri="{BB962C8B-B14F-4D97-AF65-F5344CB8AC3E}">
        <p14:creationId xmlns:p14="http://schemas.microsoft.com/office/powerpoint/2010/main" val="3392240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784E945-A8A3-9294-16C7-86D3ECD21907}"/>
              </a:ext>
            </a:extLst>
          </p:cNvPr>
          <p:cNvSpPr>
            <a:spLocks noGrp="1"/>
          </p:cNvSpPr>
          <p:nvPr>
            <p:ph type="body" idx="1"/>
          </p:nvPr>
        </p:nvSpPr>
        <p:spPr>
          <a:xfrm>
            <a:off x="348450" y="1095895"/>
            <a:ext cx="7688700" cy="2261100"/>
          </a:xfrm>
        </p:spPr>
        <p:txBody>
          <a:bodyPr spcFirstLastPara="1" wrap="square" lIns="91425" tIns="91425" rIns="91425" bIns="91425" anchor="t" anchorCtr="0">
            <a:noAutofit/>
          </a:bodyPr>
          <a:lstStyle/>
          <a:p>
            <a:pPr marL="0" indent="0">
              <a:lnSpc>
                <a:spcPct val="114999"/>
              </a:lnSpc>
              <a:buNone/>
            </a:pPr>
            <a:endParaRPr lang="en" sz="1400"/>
          </a:p>
          <a:p>
            <a:pPr marL="0" indent="0">
              <a:lnSpc>
                <a:spcPct val="114999"/>
              </a:lnSpc>
              <a:buNone/>
            </a:pPr>
            <a:r>
              <a:rPr lang="en" sz="2000" b="1">
                <a:solidFill>
                  <a:schemeClr val="dk1"/>
                </a:solidFill>
              </a:rPr>
              <a:t>CI/CD strategy</a:t>
            </a:r>
            <a:endParaRPr lang="en-US" sz="2000">
              <a:solidFill>
                <a:schemeClr val="dk1"/>
              </a:solidFill>
            </a:endParaRPr>
          </a:p>
          <a:p>
            <a:pPr marL="0" indent="0">
              <a:lnSpc>
                <a:spcPct val="114999"/>
              </a:lnSpc>
              <a:spcAft>
                <a:spcPts val="1200"/>
              </a:spcAft>
              <a:buNone/>
            </a:pPr>
            <a:r>
              <a:rPr lang="en" sz="1400"/>
              <a:t>The continuous integration was made with a </a:t>
            </a:r>
            <a:r>
              <a:rPr lang="en" sz="1400" err="1"/>
              <a:t>WorkFlow</a:t>
            </a:r>
            <a:r>
              <a:rPr lang="en" sz="1400"/>
              <a:t> in GitHub actions using a </a:t>
            </a:r>
            <a:r>
              <a:rPr lang="en" sz="1400" err="1"/>
              <a:t>SonarCloud</a:t>
            </a:r>
            <a:r>
              <a:rPr lang="en" sz="1400"/>
              <a:t> bot. The code would be analyzed every with PR into the main branch. </a:t>
            </a:r>
            <a:endParaRPr lang="en-US" sz="1400"/>
          </a:p>
          <a:p>
            <a:pPr marL="0" indent="0">
              <a:lnSpc>
                <a:spcPct val="114999"/>
              </a:lnSpc>
              <a:spcAft>
                <a:spcPts val="1200"/>
              </a:spcAft>
              <a:buNone/>
            </a:pPr>
            <a:r>
              <a:rPr lang="en" sz="1400"/>
              <a:t>The continuous delivery was made in a Virtual Machine with 4 containers (2 for the databases, 2 for the servers). The code pushed to the GitHub main branch is directly sent to the VM, assuring the VM is always up to date with the latest version of the software. </a:t>
            </a:r>
            <a:endParaRPr lang="en-US" sz="1400"/>
          </a:p>
        </p:txBody>
      </p:sp>
      <p:sp>
        <p:nvSpPr>
          <p:cNvPr id="5" name="Google Shape;139;p22">
            <a:extLst>
              <a:ext uri="{FF2B5EF4-FFF2-40B4-BE49-F238E27FC236}">
                <a16:creationId xmlns:a16="http://schemas.microsoft.com/office/drawing/2014/main" id="{EB296961-D496-8965-1AA0-B721DCF06BD8}"/>
              </a:ext>
            </a:extLst>
          </p:cNvPr>
          <p:cNvSpPr txBox="1">
            <a:spLocks/>
          </p:cNvSpPr>
          <p:nvPr/>
        </p:nvSpPr>
        <p:spPr>
          <a:xfrm>
            <a:off x="317970" y="564270"/>
            <a:ext cx="7688700" cy="535200"/>
          </a:xfrm>
          <a:prstGeom prst="rect">
            <a:avLst/>
          </a:prstGeom>
          <a:noFill/>
          <a:ln>
            <a:noFill/>
          </a:ln>
        </p:spPr>
        <p:txBody>
          <a:bodyPr spcFirstLastPara="1" wrap="square" lIns="91425" tIns="91425" rIns="91425" bIns="91425" anchor="t" anchorCtr="0">
            <a:normAutofit fontScale="97500"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n-US"/>
              <a:t>How did we work?</a:t>
            </a:r>
          </a:p>
        </p:txBody>
      </p:sp>
      <p:pic>
        <p:nvPicPr>
          <p:cNvPr id="6" name="Picture 6">
            <a:extLst>
              <a:ext uri="{FF2B5EF4-FFF2-40B4-BE49-F238E27FC236}">
                <a16:creationId xmlns:a16="http://schemas.microsoft.com/office/drawing/2014/main" id="{157BFC7C-412F-2BB3-A04C-18F59FB3C4A8}"/>
              </a:ext>
            </a:extLst>
          </p:cNvPr>
          <p:cNvPicPr>
            <a:picLocks noChangeAspect="1"/>
          </p:cNvPicPr>
          <p:nvPr/>
        </p:nvPicPr>
        <p:blipFill>
          <a:blip r:embed="rId3"/>
          <a:stretch>
            <a:fillRect/>
          </a:stretch>
        </p:blipFill>
        <p:spPr>
          <a:xfrm>
            <a:off x="4570095" y="4524375"/>
            <a:ext cx="1295400" cy="371475"/>
          </a:xfrm>
          <a:prstGeom prst="rect">
            <a:avLst/>
          </a:prstGeom>
        </p:spPr>
      </p:pic>
      <p:pic>
        <p:nvPicPr>
          <p:cNvPr id="7" name="Picture 7">
            <a:extLst>
              <a:ext uri="{FF2B5EF4-FFF2-40B4-BE49-F238E27FC236}">
                <a16:creationId xmlns:a16="http://schemas.microsoft.com/office/drawing/2014/main" id="{D3554B91-2AE6-38E8-4B34-82EB6E5B959B}"/>
              </a:ext>
            </a:extLst>
          </p:cNvPr>
          <p:cNvPicPr>
            <a:picLocks noChangeAspect="1"/>
          </p:cNvPicPr>
          <p:nvPr/>
        </p:nvPicPr>
        <p:blipFill>
          <a:blip r:embed="rId4"/>
          <a:stretch>
            <a:fillRect/>
          </a:stretch>
        </p:blipFill>
        <p:spPr>
          <a:xfrm>
            <a:off x="2571750" y="4476750"/>
            <a:ext cx="838200" cy="476250"/>
          </a:xfrm>
          <a:prstGeom prst="rect">
            <a:avLst/>
          </a:prstGeom>
        </p:spPr>
      </p:pic>
      <p:pic>
        <p:nvPicPr>
          <p:cNvPr id="8" name="Picture 8" descr="A picture containing logo&#10;&#10;Description automatically generated">
            <a:extLst>
              <a:ext uri="{FF2B5EF4-FFF2-40B4-BE49-F238E27FC236}">
                <a16:creationId xmlns:a16="http://schemas.microsoft.com/office/drawing/2014/main" id="{82C42AA0-C844-98CA-4531-BAF9D7A308B5}"/>
              </a:ext>
            </a:extLst>
          </p:cNvPr>
          <p:cNvPicPr>
            <a:picLocks noChangeAspect="1"/>
          </p:cNvPicPr>
          <p:nvPr/>
        </p:nvPicPr>
        <p:blipFill>
          <a:blip r:embed="rId5"/>
          <a:stretch>
            <a:fillRect/>
          </a:stretch>
        </p:blipFill>
        <p:spPr>
          <a:xfrm>
            <a:off x="459105" y="4520565"/>
            <a:ext cx="1228725" cy="381000"/>
          </a:xfrm>
          <a:prstGeom prst="rect">
            <a:avLst/>
          </a:prstGeom>
        </p:spPr>
      </p:pic>
      <p:pic>
        <p:nvPicPr>
          <p:cNvPr id="9" name="Picture 9">
            <a:extLst>
              <a:ext uri="{FF2B5EF4-FFF2-40B4-BE49-F238E27FC236}">
                <a16:creationId xmlns:a16="http://schemas.microsoft.com/office/drawing/2014/main" id="{87ECCC93-6E39-27D1-996A-ECCC60B040CE}"/>
              </a:ext>
            </a:extLst>
          </p:cNvPr>
          <p:cNvPicPr>
            <a:picLocks noChangeAspect="1"/>
          </p:cNvPicPr>
          <p:nvPr/>
        </p:nvPicPr>
        <p:blipFill>
          <a:blip r:embed="rId6"/>
          <a:stretch>
            <a:fillRect/>
          </a:stretch>
        </p:blipFill>
        <p:spPr>
          <a:xfrm>
            <a:off x="6652260" y="4579620"/>
            <a:ext cx="1600200" cy="257175"/>
          </a:xfrm>
          <a:prstGeom prst="rect">
            <a:avLst/>
          </a:prstGeom>
        </p:spPr>
      </p:pic>
      <p:sp>
        <p:nvSpPr>
          <p:cNvPr id="2" name="Slide Number Placeholder 1">
            <a:extLst>
              <a:ext uri="{FF2B5EF4-FFF2-40B4-BE49-F238E27FC236}">
                <a16:creationId xmlns:a16="http://schemas.microsoft.com/office/drawing/2014/main" id="{ABA63F4D-7AD5-3CB7-89A1-2F3E3C29514A}"/>
              </a:ext>
            </a:extLst>
          </p:cNvPr>
          <p:cNvSpPr>
            <a:spLocks noGrp="1"/>
          </p:cNvSpPr>
          <p:nvPr>
            <p:ph type="sldNum" idx="12"/>
          </p:nvPr>
        </p:nvSpPr>
        <p:spPr/>
        <p:txBody>
          <a:bodyPr/>
          <a:lstStyle/>
          <a:p>
            <a:fld id="{00000000-1234-1234-1234-123412341234}" type="slidenum">
              <a:rPr lang="en"/>
              <a:t>14</a:t>
            </a:fld>
            <a:endParaRPr lang="en-US"/>
          </a:p>
        </p:txBody>
      </p:sp>
    </p:spTree>
    <p:extLst>
      <p:ext uri="{BB962C8B-B14F-4D97-AF65-F5344CB8AC3E}">
        <p14:creationId xmlns:p14="http://schemas.microsoft.com/office/powerpoint/2010/main" val="2417308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737070" y="617610"/>
            <a:ext cx="7688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Highlights on the implemented SQA strategy</a:t>
            </a:r>
            <a:endParaRPr/>
          </a:p>
        </p:txBody>
      </p:sp>
      <p:sp>
        <p:nvSpPr>
          <p:cNvPr id="146" name="Google Shape;146;p23"/>
          <p:cNvSpPr txBox="1">
            <a:spLocks noGrp="1"/>
          </p:cNvSpPr>
          <p:nvPr>
            <p:ph type="body" idx="1"/>
          </p:nvPr>
        </p:nvSpPr>
        <p:spPr>
          <a:xfrm>
            <a:off x="797905" y="1438795"/>
            <a:ext cx="37743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Strong points:</a:t>
            </a:r>
          </a:p>
          <a:p>
            <a:pPr marL="285750" indent="-285750">
              <a:lnSpc>
                <a:spcPct val="114999"/>
              </a:lnSpc>
              <a:spcAft>
                <a:spcPts val="1200"/>
              </a:spcAft>
            </a:pPr>
            <a:r>
              <a:rPr lang="en"/>
              <a:t>Everyone is aware of the code written </a:t>
            </a:r>
          </a:p>
          <a:p>
            <a:pPr marL="285750" indent="-285750">
              <a:lnSpc>
                <a:spcPct val="114999"/>
              </a:lnSpc>
              <a:spcAft>
                <a:spcPts val="1200"/>
              </a:spcAft>
            </a:pPr>
            <a:r>
              <a:rPr lang="en"/>
              <a:t>Shared responsibility</a:t>
            </a:r>
          </a:p>
          <a:p>
            <a:pPr marL="285750" indent="-285750">
              <a:lnSpc>
                <a:spcPct val="114999"/>
              </a:lnSpc>
              <a:spcAft>
                <a:spcPts val="1200"/>
              </a:spcAft>
            </a:pPr>
            <a:r>
              <a:rPr lang="en"/>
              <a:t>No bugs found after delivery</a:t>
            </a:r>
          </a:p>
          <a:p>
            <a:pPr marL="0" indent="0">
              <a:lnSpc>
                <a:spcPct val="114999"/>
              </a:lnSpc>
              <a:spcAft>
                <a:spcPts val="1200"/>
              </a:spcAft>
              <a:buNone/>
            </a:pPr>
            <a:endParaRPr lang="en"/>
          </a:p>
        </p:txBody>
      </p:sp>
      <p:sp>
        <p:nvSpPr>
          <p:cNvPr id="147" name="Google Shape;147;p23"/>
          <p:cNvSpPr txBox="1">
            <a:spLocks noGrp="1"/>
          </p:cNvSpPr>
          <p:nvPr>
            <p:ph type="body" idx="2"/>
          </p:nvPr>
        </p:nvSpPr>
        <p:spPr>
          <a:xfrm>
            <a:off x="4575024" y="1530235"/>
            <a:ext cx="37743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Weak points:</a:t>
            </a:r>
          </a:p>
          <a:p>
            <a:pPr marL="285750" indent="-285750">
              <a:lnSpc>
                <a:spcPct val="114999"/>
              </a:lnSpc>
              <a:spcAft>
                <a:spcPts val="1200"/>
              </a:spcAft>
            </a:pPr>
            <a:r>
              <a:rPr lang="en"/>
              <a:t>Time spent waiting for a peer-review</a:t>
            </a:r>
          </a:p>
          <a:p>
            <a:pPr marL="285750" indent="-285750">
              <a:lnSpc>
                <a:spcPct val="114999"/>
              </a:lnSpc>
              <a:spcAft>
                <a:spcPts val="1200"/>
              </a:spcAft>
            </a:pPr>
            <a:endParaRPr lang="en"/>
          </a:p>
        </p:txBody>
      </p:sp>
      <p:sp>
        <p:nvSpPr>
          <p:cNvPr id="2" name="Slide Number Placeholder 1">
            <a:extLst>
              <a:ext uri="{FF2B5EF4-FFF2-40B4-BE49-F238E27FC236}">
                <a16:creationId xmlns:a16="http://schemas.microsoft.com/office/drawing/2014/main" id="{71EA94FB-A672-33B4-8A23-F1357B412BC9}"/>
              </a:ext>
            </a:extLst>
          </p:cNvPr>
          <p:cNvSpPr>
            <a:spLocks noGrp="1"/>
          </p:cNvSpPr>
          <p:nvPr>
            <p:ph type="sldNum" idx="12"/>
          </p:nvPr>
        </p:nvSpPr>
        <p:spPr/>
        <p:txBody>
          <a:bodyPr/>
          <a:lstStyle/>
          <a:p>
            <a:fld id="{00000000-1234-1234-1234-123412341234}" type="slidenum">
              <a:rPr lang="en"/>
              <a:t>15</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600">
                <a:solidFill>
                  <a:schemeClr val="dk2"/>
                </a:solidFill>
              </a:rPr>
              <a:t>Part 1: Implemented products and services</a:t>
            </a:r>
            <a:endParaRPr lang="en-US">
              <a:solidFill>
                <a:schemeClr val="dk2"/>
              </a:solidFill>
            </a:endParaRPr>
          </a:p>
        </p:txBody>
      </p:sp>
      <p:sp>
        <p:nvSpPr>
          <p:cNvPr id="2" name="Slide Number Placeholder 1">
            <a:extLst>
              <a:ext uri="{FF2B5EF4-FFF2-40B4-BE49-F238E27FC236}">
                <a16:creationId xmlns:a16="http://schemas.microsoft.com/office/drawing/2014/main" id="{CDA33908-6F49-3DA3-316B-A3F7BFBEA6B5}"/>
              </a:ext>
            </a:extLst>
          </p:cNvPr>
          <p:cNvSpPr>
            <a:spLocks noGrp="1"/>
          </p:cNvSpPr>
          <p:nvPr>
            <p:ph type="sldNum" idx="12"/>
          </p:nvPr>
        </p:nvSpPr>
        <p:spPr/>
        <p:txBody>
          <a:bodyPr/>
          <a:lstStyle/>
          <a:p>
            <a:fld id="{00000000-1234-1234-1234-123412341234}" type="slidenum">
              <a:rPr lang="en"/>
              <a:t>2</a:t>
            </a:fld>
            <a:endParaRPr lang="en-US"/>
          </a:p>
        </p:txBody>
      </p:sp>
    </p:spTree>
  </p:cSld>
  <p:clrMapOvr>
    <a:masterClrMapping/>
  </p:clrMapOvr>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691350" y="57951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err="1"/>
              <a:t>CityDelivery</a:t>
            </a:r>
            <a:r>
              <a:rPr lang="en"/>
              <a:t> platform: key features</a:t>
            </a:r>
            <a:endParaRPr/>
          </a:p>
        </p:txBody>
      </p:sp>
      <p:sp>
        <p:nvSpPr>
          <p:cNvPr id="98" name="Google Shape;98;p15"/>
          <p:cNvSpPr txBox="1">
            <a:spLocks noGrp="1"/>
          </p:cNvSpPr>
          <p:nvPr>
            <p:ph type="body" idx="1"/>
          </p:nvPr>
        </p:nvSpPr>
        <p:spPr>
          <a:xfrm>
            <a:off x="691350" y="1438795"/>
            <a:ext cx="7688700" cy="2261100"/>
          </a:xfrm>
          <a:prstGeom prst="rect">
            <a:avLst/>
          </a:prstGeom>
        </p:spPr>
        <p:txBody>
          <a:bodyPr spcFirstLastPara="1" wrap="square" lIns="91425" tIns="91425" rIns="91425" bIns="91425" anchor="t" anchorCtr="0">
            <a:normAutofit/>
          </a:bodyPr>
          <a:lstStyle/>
          <a:p>
            <a:pPr marL="285750" indent="-285750">
              <a:spcAft>
                <a:spcPts val="1200"/>
              </a:spcAft>
            </a:pPr>
            <a:r>
              <a:rPr lang="en-US"/>
              <a:t>Accept deliveries and returns an order ID (later used to track the order)</a:t>
            </a:r>
          </a:p>
          <a:p>
            <a:pPr marL="285750" indent="-285750">
              <a:lnSpc>
                <a:spcPct val="114999"/>
              </a:lnSpc>
              <a:spcAft>
                <a:spcPts val="1200"/>
              </a:spcAft>
            </a:pPr>
            <a:r>
              <a:rPr lang="en-US"/>
              <a:t>Check deliveries list</a:t>
            </a:r>
          </a:p>
          <a:p>
            <a:pPr marL="285750" indent="-285750">
              <a:lnSpc>
                <a:spcPct val="114999"/>
              </a:lnSpc>
              <a:spcAft>
                <a:spcPts val="1200"/>
              </a:spcAft>
            </a:pPr>
            <a:r>
              <a:rPr lang="en-US"/>
              <a:t>Deliveries statistics</a:t>
            </a:r>
          </a:p>
        </p:txBody>
      </p:sp>
      <p:sp>
        <p:nvSpPr>
          <p:cNvPr id="2" name="Slide Number Placeholder 1">
            <a:extLst>
              <a:ext uri="{FF2B5EF4-FFF2-40B4-BE49-F238E27FC236}">
                <a16:creationId xmlns:a16="http://schemas.microsoft.com/office/drawing/2014/main" id="{EF5CF5E2-824A-19DA-10F6-CE2E210ADBE2}"/>
              </a:ext>
            </a:extLst>
          </p:cNvPr>
          <p:cNvSpPr>
            <a:spLocks noGrp="1"/>
          </p:cNvSpPr>
          <p:nvPr>
            <p:ph type="sldNum" idx="12"/>
          </p:nvPr>
        </p:nvSpPr>
        <p:spPr/>
        <p:txBody>
          <a:bodyPr/>
          <a:lstStyle/>
          <a:p>
            <a:fld id="{00000000-1234-1234-1234-123412341234}" type="slidenum">
              <a:rPr lang="en"/>
              <a:t>3</a:t>
            </a:fld>
            <a:endParaRPr lang="en-US"/>
          </a:p>
        </p:txBody>
      </p:sp>
    </p:spTree>
  </p:cSld>
  <p:clrMapOvr>
    <a:masterClrMapping/>
  </p:clrMapOvr>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698970" y="632850"/>
            <a:ext cx="7688700" cy="535200"/>
          </a:xfrm>
          <a:prstGeom prst="rect">
            <a:avLst/>
          </a:prstGeom>
        </p:spPr>
        <p:txBody>
          <a:bodyPr spcFirstLastPara="1" wrap="square" lIns="91425" tIns="91425" rIns="91425" bIns="91425" anchor="t" anchorCtr="0">
            <a:normAutofit fontScale="90000"/>
          </a:bodyPr>
          <a:lstStyle/>
          <a:p>
            <a:pPr>
              <a:lnSpc>
                <a:spcPct val="115000"/>
              </a:lnSpc>
            </a:pPr>
            <a:r>
              <a:rPr lang="en"/>
              <a:t>PoC integration: </a:t>
            </a:r>
            <a:r>
              <a:rPr lang="en" err="1"/>
              <a:t>aDress</a:t>
            </a:r>
            <a:r>
              <a:rPr lang="en"/>
              <a:t> business</a:t>
            </a:r>
            <a:endParaRPr/>
          </a:p>
          <a:p>
            <a:pPr marL="0" lvl="0" indent="0" algn="l" rtl="0">
              <a:spcBef>
                <a:spcPts val="800"/>
              </a:spcBef>
              <a:spcAft>
                <a:spcPts val="0"/>
              </a:spcAft>
              <a:buNone/>
            </a:pPr>
            <a:endParaRPr/>
          </a:p>
        </p:txBody>
      </p:sp>
      <p:sp>
        <p:nvSpPr>
          <p:cNvPr id="104" name="Google Shape;104;p16"/>
          <p:cNvSpPr txBox="1">
            <a:spLocks noGrp="1"/>
          </p:cNvSpPr>
          <p:nvPr>
            <p:ph type="body" idx="1"/>
          </p:nvPr>
        </p:nvSpPr>
        <p:spPr>
          <a:xfrm>
            <a:off x="729450" y="1469275"/>
            <a:ext cx="7688700" cy="2261100"/>
          </a:xfrm>
          <a:prstGeom prst="rect">
            <a:avLst/>
          </a:prstGeom>
        </p:spPr>
        <p:txBody>
          <a:bodyPr spcFirstLastPara="1" wrap="square" lIns="91425" tIns="91425" rIns="91425" bIns="91425" anchor="t" anchorCtr="0">
            <a:normAutofit/>
          </a:bodyPr>
          <a:lstStyle/>
          <a:p>
            <a:pPr marL="285750" indent="-285750">
              <a:spcAft>
                <a:spcPts val="1200"/>
              </a:spcAft>
            </a:pPr>
            <a:r>
              <a:rPr lang="en-US"/>
              <a:t>Sign/Log In</a:t>
            </a:r>
          </a:p>
          <a:p>
            <a:pPr marL="285750" indent="-285750">
              <a:lnSpc>
                <a:spcPct val="114999"/>
              </a:lnSpc>
              <a:spcAft>
                <a:spcPts val="1200"/>
              </a:spcAft>
            </a:pPr>
            <a:r>
              <a:rPr lang="en-US"/>
              <a:t>Make purchases</a:t>
            </a:r>
          </a:p>
          <a:p>
            <a:pPr marL="285750" indent="-285750">
              <a:lnSpc>
                <a:spcPct val="114999"/>
              </a:lnSpc>
              <a:spcAft>
                <a:spcPts val="1200"/>
              </a:spcAft>
            </a:pPr>
            <a:r>
              <a:rPr lang="en-US"/>
              <a:t>Track orders</a:t>
            </a:r>
          </a:p>
          <a:p>
            <a:pPr marL="0" indent="0">
              <a:lnSpc>
                <a:spcPct val="114999"/>
              </a:lnSpc>
              <a:spcAft>
                <a:spcPts val="1200"/>
              </a:spcAft>
              <a:buNone/>
            </a:pPr>
            <a:endParaRPr lang="en-US"/>
          </a:p>
        </p:txBody>
      </p:sp>
      <p:sp>
        <p:nvSpPr>
          <p:cNvPr id="2" name="Slide Number Placeholder 1">
            <a:extLst>
              <a:ext uri="{FF2B5EF4-FFF2-40B4-BE49-F238E27FC236}">
                <a16:creationId xmlns:a16="http://schemas.microsoft.com/office/drawing/2014/main" id="{733F7966-0629-F949-F5AD-025029B525EF}"/>
              </a:ext>
            </a:extLst>
          </p:cNvPr>
          <p:cNvSpPr>
            <a:spLocks noGrp="1"/>
          </p:cNvSpPr>
          <p:nvPr>
            <p:ph type="sldNum" idx="12"/>
          </p:nvPr>
        </p:nvSpPr>
        <p:spPr/>
        <p:txBody>
          <a:bodyPr/>
          <a:lstStyle/>
          <a:p>
            <a:fld id="{00000000-1234-1234-1234-123412341234}" type="slidenum">
              <a:rPr lang="en"/>
              <a:t>4</a:t>
            </a:fld>
            <a:endParaRPr lang="en-US"/>
          </a:p>
        </p:txBody>
      </p:sp>
    </p:spTree>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System overview</a:t>
            </a:r>
            <a:endParaRPr/>
          </a:p>
        </p:txBody>
      </p:sp>
      <p:pic>
        <p:nvPicPr>
          <p:cNvPr id="2" name="Picture 2" descr="Diagram&#10;&#10;Description automatically generated">
            <a:extLst>
              <a:ext uri="{FF2B5EF4-FFF2-40B4-BE49-F238E27FC236}">
                <a16:creationId xmlns:a16="http://schemas.microsoft.com/office/drawing/2014/main" id="{525D71A0-07EB-1D91-A2DE-1553C8319DDA}"/>
              </a:ext>
            </a:extLst>
          </p:cNvPr>
          <p:cNvPicPr>
            <a:picLocks noChangeAspect="1"/>
          </p:cNvPicPr>
          <p:nvPr/>
        </p:nvPicPr>
        <p:blipFill>
          <a:blip r:embed="rId4"/>
          <a:stretch>
            <a:fillRect/>
          </a:stretch>
        </p:blipFill>
        <p:spPr>
          <a:xfrm>
            <a:off x="732472" y="1647825"/>
            <a:ext cx="7564755" cy="2571750"/>
          </a:xfrm>
          <a:prstGeom prst="rect">
            <a:avLst/>
          </a:prstGeom>
        </p:spPr>
      </p:pic>
      <p:sp>
        <p:nvSpPr>
          <p:cNvPr id="3" name="Slide Number Placeholder 2">
            <a:extLst>
              <a:ext uri="{FF2B5EF4-FFF2-40B4-BE49-F238E27FC236}">
                <a16:creationId xmlns:a16="http://schemas.microsoft.com/office/drawing/2014/main" id="{E10A4074-7733-F886-515E-FD022A8D68B4}"/>
              </a:ext>
            </a:extLst>
          </p:cNvPr>
          <p:cNvSpPr>
            <a:spLocks noGrp="1"/>
          </p:cNvSpPr>
          <p:nvPr>
            <p:ph type="sldNum" idx="12"/>
          </p:nvPr>
        </p:nvSpPr>
        <p:spPr/>
        <p:txBody>
          <a:bodyPr/>
          <a:lstStyle/>
          <a:p>
            <a:fld id="{00000000-1234-1234-1234-123412341234}" type="slidenum">
              <a:rPr lang="en"/>
              <a:t>5</a:t>
            </a:fld>
            <a:endParaRPr lang="en-US"/>
          </a:p>
        </p:txBody>
      </p:sp>
    </p:spTree>
  </p:cSld>
  <p:clrMapOvr>
    <a:masterClrMapping/>
  </p:clrMapOvr>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676110" y="57951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System flows and B2B integration</a:t>
            </a:r>
            <a:endParaRPr/>
          </a:p>
        </p:txBody>
      </p:sp>
      <p:pic>
        <p:nvPicPr>
          <p:cNvPr id="3" name="Picture 3" descr="Diagram&#10;&#10;Description automatically generated">
            <a:extLst>
              <a:ext uri="{FF2B5EF4-FFF2-40B4-BE49-F238E27FC236}">
                <a16:creationId xmlns:a16="http://schemas.microsoft.com/office/drawing/2014/main" id="{067B10B0-DD8A-5F09-BFBA-15653E103231}"/>
              </a:ext>
            </a:extLst>
          </p:cNvPr>
          <p:cNvPicPr>
            <a:picLocks noChangeAspect="1"/>
          </p:cNvPicPr>
          <p:nvPr/>
        </p:nvPicPr>
        <p:blipFill>
          <a:blip r:embed="rId4"/>
          <a:stretch>
            <a:fillRect/>
          </a:stretch>
        </p:blipFill>
        <p:spPr>
          <a:xfrm>
            <a:off x="1864995" y="1343977"/>
            <a:ext cx="4903470" cy="3621405"/>
          </a:xfrm>
          <a:prstGeom prst="rect">
            <a:avLst/>
          </a:prstGeom>
        </p:spPr>
      </p:pic>
      <p:sp>
        <p:nvSpPr>
          <p:cNvPr id="2" name="Slide Number Placeholder 1">
            <a:extLst>
              <a:ext uri="{FF2B5EF4-FFF2-40B4-BE49-F238E27FC236}">
                <a16:creationId xmlns:a16="http://schemas.microsoft.com/office/drawing/2014/main" id="{EE7EE0DE-4979-CD41-7FBA-6E56CE8B2899}"/>
              </a:ext>
            </a:extLst>
          </p:cNvPr>
          <p:cNvSpPr>
            <a:spLocks noGrp="1"/>
          </p:cNvSpPr>
          <p:nvPr>
            <p:ph type="sldNum" idx="12"/>
          </p:nvPr>
        </p:nvSpPr>
        <p:spPr/>
        <p:txBody>
          <a:bodyPr/>
          <a:lstStyle/>
          <a:p>
            <a:fld id="{00000000-1234-1234-1234-123412341234}" type="slidenum">
              <a:rPr lang="en"/>
              <a:t>6</a:t>
            </a:fld>
            <a:endParaRPr lang="en-US"/>
          </a:p>
        </p:txBody>
      </p:sp>
    </p:spTree>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a:spLocks noGrp="1"/>
          </p:cNvSpPr>
          <p:nvPr>
            <p:ph type="title"/>
          </p:nvPr>
        </p:nvSpPr>
        <p:spPr>
          <a:xfrm>
            <a:off x="722380" y="632850"/>
            <a:ext cx="5388780" cy="13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Products demonstration</a:t>
            </a:r>
            <a:endParaRPr/>
          </a:p>
        </p:txBody>
      </p:sp>
      <p:grpSp>
        <p:nvGrpSpPr>
          <p:cNvPr id="2" name="Group 1">
            <a:extLst>
              <a:ext uri="{FF2B5EF4-FFF2-40B4-BE49-F238E27FC236}">
                <a16:creationId xmlns:a16="http://schemas.microsoft.com/office/drawing/2014/main" id="{18E7BF5E-8BB4-4103-F8FF-C2C662875124}"/>
              </a:ext>
            </a:extLst>
          </p:cNvPr>
          <p:cNvGrpSpPr/>
          <p:nvPr/>
        </p:nvGrpSpPr>
        <p:grpSpPr>
          <a:xfrm>
            <a:off x="740117" y="1397931"/>
            <a:ext cx="7663767" cy="3462440"/>
            <a:chOff x="276045" y="1776736"/>
            <a:chExt cx="6528590" cy="2949575"/>
          </a:xfrm>
        </p:grpSpPr>
        <p:pic>
          <p:nvPicPr>
            <p:cNvPr id="1026" name="Picture 2">
              <a:extLst>
                <a:ext uri="{FF2B5EF4-FFF2-40B4-BE49-F238E27FC236}">
                  <a16:creationId xmlns:a16="http://schemas.microsoft.com/office/drawing/2014/main" id="{E0239838-1855-D8BB-B745-890FB54AFD7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356" b="5723"/>
            <a:stretch/>
          </p:blipFill>
          <p:spPr bwMode="auto">
            <a:xfrm>
              <a:off x="1943720" y="1776736"/>
              <a:ext cx="1533795" cy="29495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5F195826-3449-3921-4404-0AE91CAC3CE2}"/>
                </a:ext>
              </a:extLst>
            </p:cNvPr>
            <p:cNvPicPr>
              <a:picLocks noChangeAspect="1" noChangeArrowheads="1"/>
            </p:cNvPicPr>
            <p:nvPr/>
          </p:nvPicPr>
          <p:blipFill rotWithShape="1">
            <a:blip r:embed="rId5"/>
            <a:srcRect t="4356" b="5723"/>
            <a:stretch/>
          </p:blipFill>
          <p:spPr bwMode="auto">
            <a:xfrm>
              <a:off x="276045" y="1776736"/>
              <a:ext cx="1533597" cy="29495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FED6B2CD-A631-8D94-E76E-48E77B32CFAD}"/>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4356" b="5723"/>
            <a:stretch/>
          </p:blipFill>
          <p:spPr bwMode="auto">
            <a:xfrm>
              <a:off x="3611593" y="1776736"/>
              <a:ext cx="1533795" cy="29495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C279AF2E-DE7A-E06E-7E93-A57005CEAE2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4355" b="5723"/>
            <a:stretch/>
          </p:blipFill>
          <p:spPr bwMode="auto">
            <a:xfrm>
              <a:off x="5270840" y="1776736"/>
              <a:ext cx="1533795" cy="2949575"/>
            </a:xfrm>
            <a:prstGeom prst="rect">
              <a:avLst/>
            </a:prstGeom>
            <a:noFill/>
            <a:extLst>
              <a:ext uri="{909E8E84-426E-40DD-AFC4-6F175D3DCCD1}">
                <a14:hiddenFill xmlns:a14="http://schemas.microsoft.com/office/drawing/2010/main">
                  <a:solidFill>
                    <a:srgbClr val="FFFFFF"/>
                  </a:solidFill>
                </a14:hiddenFill>
              </a:ext>
            </a:extLst>
          </p:spPr>
        </p:pic>
      </p:grpSp>
      <p:sp>
        <p:nvSpPr>
          <p:cNvPr id="7" name="Slide Number Placeholder 6">
            <a:extLst>
              <a:ext uri="{FF2B5EF4-FFF2-40B4-BE49-F238E27FC236}">
                <a16:creationId xmlns:a16="http://schemas.microsoft.com/office/drawing/2014/main" id="{6E1DDB02-32F7-D253-F261-993D689B633E}"/>
              </a:ext>
            </a:extLst>
          </p:cNvPr>
          <p:cNvSpPr>
            <a:spLocks noGrp="1"/>
          </p:cNvSpPr>
          <p:nvPr>
            <p:ph type="sldNum" idx="12"/>
          </p:nvPr>
        </p:nvSpPr>
        <p:spPr/>
        <p:txBody>
          <a:bodyPr/>
          <a:lstStyle/>
          <a:p>
            <a:fld id="{00000000-1234-1234-1234-123412341234}" type="slidenum">
              <a:rPr lang="en"/>
              <a:t>7</a:t>
            </a:fld>
            <a:endParaRPr lang="en-US"/>
          </a:p>
        </p:txBody>
      </p:sp>
    </p:spTree>
  </p:cSld>
  <p:clrMapOvr>
    <a:masterClrMapping/>
  </p:clrMapOvr>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21;p19">
            <a:extLst>
              <a:ext uri="{FF2B5EF4-FFF2-40B4-BE49-F238E27FC236}">
                <a16:creationId xmlns:a16="http://schemas.microsoft.com/office/drawing/2014/main" id="{47B00A74-979B-4D13-B449-8F5DB7D7877B}"/>
              </a:ext>
            </a:extLst>
          </p:cNvPr>
          <p:cNvSpPr txBox="1">
            <a:spLocks/>
          </p:cNvSpPr>
          <p:nvPr/>
        </p:nvSpPr>
        <p:spPr>
          <a:xfrm>
            <a:off x="722380" y="632850"/>
            <a:ext cx="5388780" cy="13815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n-US"/>
              <a:t>Products demonstration</a:t>
            </a:r>
          </a:p>
        </p:txBody>
      </p:sp>
      <p:pic>
        <p:nvPicPr>
          <p:cNvPr id="6" name="Picture 6" descr="Graphical user interface, chart&#10;&#10;Description automatically generated">
            <a:extLst>
              <a:ext uri="{FF2B5EF4-FFF2-40B4-BE49-F238E27FC236}">
                <a16:creationId xmlns:a16="http://schemas.microsoft.com/office/drawing/2014/main" id="{5433BFBC-5B44-7EB3-239B-EFD71C22B72C}"/>
              </a:ext>
            </a:extLst>
          </p:cNvPr>
          <p:cNvPicPr>
            <a:picLocks noChangeAspect="1"/>
          </p:cNvPicPr>
          <p:nvPr/>
        </p:nvPicPr>
        <p:blipFill>
          <a:blip r:embed="rId4"/>
          <a:stretch>
            <a:fillRect/>
          </a:stretch>
        </p:blipFill>
        <p:spPr>
          <a:xfrm>
            <a:off x="868680" y="1614151"/>
            <a:ext cx="3211013" cy="2271705"/>
          </a:xfrm>
          <a:prstGeom prst="rect">
            <a:avLst/>
          </a:prstGeom>
        </p:spPr>
      </p:pic>
      <p:pic>
        <p:nvPicPr>
          <p:cNvPr id="7" name="Picture 7" descr="Chart&#10;&#10;Description automatically generated">
            <a:extLst>
              <a:ext uri="{FF2B5EF4-FFF2-40B4-BE49-F238E27FC236}">
                <a16:creationId xmlns:a16="http://schemas.microsoft.com/office/drawing/2014/main" id="{31BEC69E-20AD-C788-4043-87BB299BE9F3}"/>
              </a:ext>
            </a:extLst>
          </p:cNvPr>
          <p:cNvPicPr>
            <a:picLocks noChangeAspect="1"/>
          </p:cNvPicPr>
          <p:nvPr/>
        </p:nvPicPr>
        <p:blipFill>
          <a:blip r:embed="rId5"/>
          <a:stretch>
            <a:fillRect/>
          </a:stretch>
        </p:blipFill>
        <p:spPr>
          <a:xfrm>
            <a:off x="4572000" y="1613157"/>
            <a:ext cx="3823335" cy="2273692"/>
          </a:xfrm>
          <a:prstGeom prst="rect">
            <a:avLst/>
          </a:prstGeom>
        </p:spPr>
      </p:pic>
      <p:sp>
        <p:nvSpPr>
          <p:cNvPr id="8" name="Slide Number Placeholder 7">
            <a:extLst>
              <a:ext uri="{FF2B5EF4-FFF2-40B4-BE49-F238E27FC236}">
                <a16:creationId xmlns:a16="http://schemas.microsoft.com/office/drawing/2014/main" id="{1F1F8BD2-2F2F-53C3-A207-82FB33FB535E}"/>
              </a:ext>
            </a:extLst>
          </p:cNvPr>
          <p:cNvSpPr>
            <a:spLocks noGrp="1"/>
          </p:cNvSpPr>
          <p:nvPr>
            <p:ph type="sldNum" idx="12"/>
          </p:nvPr>
        </p:nvSpPr>
        <p:spPr/>
        <p:txBody>
          <a:bodyPr/>
          <a:lstStyle/>
          <a:p>
            <a:fld id="{00000000-1234-1234-1234-123412341234}" type="slidenum">
              <a:rPr lang="en"/>
              <a:t>8</a:t>
            </a:fld>
            <a:endParaRPr lang="en-US"/>
          </a:p>
        </p:txBody>
      </p:sp>
    </p:spTree>
    <p:extLst>
      <p:ext uri="{BB962C8B-B14F-4D97-AF65-F5344CB8AC3E}">
        <p14:creationId xmlns:p14="http://schemas.microsoft.com/office/powerpoint/2010/main" val="1778346594"/>
      </p:ext>
    </p:extLst>
  </p:cSld>
  <p:clrMapOvr>
    <a:masterClrMapping/>
  </p:clrMapOvr>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a:spLocks noGrp="1"/>
          </p:cNvSpPr>
          <p:nvPr>
            <p:ph type="title"/>
          </p:nvPr>
        </p:nvSpPr>
        <p:spPr>
          <a:xfrm>
            <a:off x="722380" y="632850"/>
            <a:ext cx="5388780" cy="13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Products demonstration</a:t>
            </a:r>
            <a:endParaRPr/>
          </a:p>
        </p:txBody>
      </p:sp>
      <p:pic>
        <p:nvPicPr>
          <p:cNvPr id="2" name="Picture 2">
            <a:extLst>
              <a:ext uri="{FF2B5EF4-FFF2-40B4-BE49-F238E27FC236}">
                <a16:creationId xmlns:a16="http://schemas.microsoft.com/office/drawing/2014/main" id="{3AE5D78B-86ED-4254-D98A-954CADA8D204}"/>
              </a:ext>
            </a:extLst>
          </p:cNvPr>
          <p:cNvPicPr>
            <a:picLocks noChangeAspect="1"/>
          </p:cNvPicPr>
          <p:nvPr/>
        </p:nvPicPr>
        <p:blipFill>
          <a:blip r:embed="rId4"/>
          <a:stretch>
            <a:fillRect/>
          </a:stretch>
        </p:blipFill>
        <p:spPr>
          <a:xfrm>
            <a:off x="906780" y="1474232"/>
            <a:ext cx="7231379" cy="3299936"/>
          </a:xfrm>
          <a:prstGeom prst="rect">
            <a:avLst/>
          </a:prstGeom>
        </p:spPr>
      </p:pic>
      <p:sp>
        <p:nvSpPr>
          <p:cNvPr id="3" name="Slide Number Placeholder 2">
            <a:extLst>
              <a:ext uri="{FF2B5EF4-FFF2-40B4-BE49-F238E27FC236}">
                <a16:creationId xmlns:a16="http://schemas.microsoft.com/office/drawing/2014/main" id="{D02427E9-B6BE-DC55-80CC-02639A81BBDC}"/>
              </a:ext>
            </a:extLst>
          </p:cNvPr>
          <p:cNvSpPr>
            <a:spLocks noGrp="1"/>
          </p:cNvSpPr>
          <p:nvPr>
            <p:ph type="sldNum" idx="12"/>
          </p:nvPr>
        </p:nvSpPr>
        <p:spPr/>
        <p:txBody>
          <a:bodyPr/>
          <a:lstStyle/>
          <a:p>
            <a:fld id="{00000000-1234-1234-1234-123412341234}" type="slidenum">
              <a:rPr lang="en"/>
              <a:t>9</a:t>
            </a:fld>
            <a:endParaRPr lang="en-US"/>
          </a:p>
        </p:txBody>
      </p:sp>
    </p:spTree>
    <p:extLst>
      <p:ext uri="{BB962C8B-B14F-4D97-AF65-F5344CB8AC3E}">
        <p14:creationId xmlns:p14="http://schemas.microsoft.com/office/powerpoint/2010/main" val="2814750761"/>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15</Slides>
  <Notes>15</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Streamline</vt:lpstr>
      <vt:lpstr>TQS final presentation Group 45</vt:lpstr>
      <vt:lpstr>Part 1: Implemented products and services</vt:lpstr>
      <vt:lpstr>CityDelivery platform: key features</vt:lpstr>
      <vt:lpstr>PoC integration: aDress business </vt:lpstr>
      <vt:lpstr>System overview</vt:lpstr>
      <vt:lpstr>System flows and B2B integration</vt:lpstr>
      <vt:lpstr>Products demonstration</vt:lpstr>
      <vt:lpstr>PowerPoint Presentation</vt:lpstr>
      <vt:lpstr>Products demonstration</vt:lpstr>
      <vt:lpstr>Current limitations </vt:lpstr>
      <vt:lpstr>Part 2: Development workflow</vt:lpstr>
      <vt:lpstr>How did we work?</vt:lpstr>
      <vt:lpstr>How did we work?</vt:lpstr>
      <vt:lpstr>PowerPoint Presentation</vt:lpstr>
      <vt:lpstr>Highlights on the implemented SQA strategy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TQS final presentation Group xx</dc:title>
  <cp:revision>158</cp:revision>
  <dcterms:modified xsi:type="dcterms:W3CDTF">2022-06-23T15:31:43Z</dcterms:modified>
</cp:coreProperties>
</file>

<file path=docProps/thumbnail.jpeg>
</file>